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557" r:id="rId3"/>
    <p:sldId id="582" r:id="rId4"/>
    <p:sldId id="581" r:id="rId5"/>
    <p:sldId id="586" r:id="rId6"/>
    <p:sldId id="585" r:id="rId7"/>
    <p:sldId id="564" r:id="rId8"/>
    <p:sldId id="558" r:id="rId9"/>
    <p:sldId id="587" r:id="rId10"/>
    <p:sldId id="560" r:id="rId11"/>
    <p:sldId id="588" r:id="rId12"/>
    <p:sldId id="590" r:id="rId13"/>
    <p:sldId id="562" r:id="rId14"/>
    <p:sldId id="592" r:id="rId15"/>
    <p:sldId id="561" r:id="rId16"/>
    <p:sldId id="589" r:id="rId17"/>
    <p:sldId id="597" r:id="rId18"/>
    <p:sldId id="593" r:id="rId19"/>
    <p:sldId id="594" r:id="rId20"/>
    <p:sldId id="598" r:id="rId21"/>
    <p:sldId id="596" r:id="rId22"/>
    <p:sldId id="563" r:id="rId23"/>
    <p:sldId id="565" r:id="rId24"/>
    <p:sldId id="567" r:id="rId25"/>
    <p:sldId id="599" r:id="rId26"/>
    <p:sldId id="584" r:id="rId27"/>
    <p:sldId id="566" r:id="rId28"/>
    <p:sldId id="5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FF"/>
    <a:srgbClr val="001FD2"/>
    <a:srgbClr val="003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FD0D8-9741-D948-B2E8-FA17B5C98A38}" v="619" dt="2023-04-24T00:33:2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7"/>
    <p:restoredTop sz="85274"/>
  </p:normalViewPr>
  <p:slideViewPr>
    <p:cSldViewPr snapToGrid="0">
      <p:cViewPr varScale="1">
        <p:scale>
          <a:sx n="103" d="100"/>
          <a:sy n="103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238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latin typeface="Microsoft PhagsPa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E32A-B245-C44D-9512-7198CAE6CD14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88649-FA98-4843-BEF6-5593E410C6D3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1D59-9330-2C4F-A15B-56ED191CB651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00" y="6374480"/>
            <a:ext cx="2743200" cy="365125"/>
          </a:xfrm>
        </p:spPr>
        <p:txBody>
          <a:bodyPr/>
          <a:lstStyle/>
          <a:p>
            <a:fld id="{696EF408-FDF8-C542-8886-6ECB046297AB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45A0-D606-9249-A217-7D44CBF6620F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C56A-0340-544F-B666-8434E3517B9F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266B3-7F79-CB4A-A9A5-D0B9EEC75456}" type="datetime1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B852-9E94-CD4E-B6DA-8E560139EA83}" type="datetime1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9433-3868-214A-AA38-116036BD8870}" type="datetime1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FD1F-BE93-BB4A-A10D-C46BB068E49E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16E5-4DF3-2E4B-BCDE-D7FFA3E24578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5464E-C817-2B4B-8B8A-01877E5D4B6F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9C31-41B1-DF4F-B012-96F3351D6B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Microsoft PhagsPa" panose="020F0502020204030204" pitchFamily="34" charset="0"/>
          <a:ea typeface="Roboto" panose="02000000000000000000" pitchFamily="2" charset="0"/>
          <a:cs typeface="Microsoft PhagsPa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PhagsPa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D4FE-DE5F-3B41-B9AD-D2D87E6C5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icrosoft PhagsPa"/>
                <a:ea typeface="Roboto"/>
              </a:rPr>
              <a:t>Trustworthy Machine Learning</a:t>
            </a:r>
            <a:br>
              <a:rPr lang="en-US" dirty="0">
                <a:latin typeface="Microsoft PhagsPa"/>
                <a:ea typeface="Roboto"/>
              </a:rPr>
            </a:br>
            <a:r>
              <a:rPr lang="en-US" sz="3200" b="0" dirty="0">
                <a:latin typeface="Microsoft PhagsPa"/>
                <a:ea typeface="Roboto"/>
              </a:rPr>
              <a:t>Adversarial Examples and</a:t>
            </a:r>
            <a:br>
              <a:rPr lang="en-US" sz="3200" b="0">
                <a:latin typeface="Microsoft PhagsPa"/>
                <a:ea typeface="Roboto"/>
              </a:rPr>
            </a:br>
            <a:r>
              <a:rPr lang="en-US" sz="3200" b="0">
                <a:latin typeface="Microsoft PhagsPa"/>
                <a:ea typeface="Roboto"/>
              </a:rPr>
              <a:t>Heuristic </a:t>
            </a:r>
            <a:r>
              <a:rPr lang="en-US" sz="3200" b="0" dirty="0">
                <a:latin typeface="Microsoft PhagsPa"/>
                <a:ea typeface="Roboto"/>
              </a:rPr>
              <a:t>Adversarial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D078D-31E0-0445-8456-D6CCD7BDA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7"/>
            <a:ext cx="9144000" cy="1655762"/>
          </a:xfrm>
        </p:spPr>
        <p:txBody>
          <a:bodyPr/>
          <a:lstStyle/>
          <a:p>
            <a:r>
              <a:rPr lang="en-US" dirty="0"/>
              <a:t>Sangdon Park</a:t>
            </a:r>
          </a:p>
          <a:p>
            <a:r>
              <a:rPr lang="en-US" dirty="0"/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874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FGSM: Optimality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11130FA-1BCC-B94E-6693-1F1A49FCC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Tayler expansion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 at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KR" dirty="0"/>
                  <a:t>: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endParaRPr lang="en-KR" dirty="0"/>
              </a:p>
              <a:p>
                <a:r>
                  <a:rPr lang="en-KR" dirty="0"/>
                  <a:t>The first order Tayler expansion of loss at an example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dirty="0"/>
                  <a:t> 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11130FA-1BCC-B94E-6693-1F1A49FCC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434EB6-A434-1144-7488-D20F3F280695}"/>
                  </a:ext>
                </a:extLst>
              </p:cNvPr>
              <p:cNvSpPr txBox="1"/>
              <p:nvPr/>
            </p:nvSpPr>
            <p:spPr>
              <a:xfrm>
                <a:off x="2543168" y="4677279"/>
                <a:ext cx="71127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=:ℓ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434EB6-A434-1144-7488-D20F3F280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68" y="4677279"/>
                <a:ext cx="7112716" cy="430887"/>
              </a:xfrm>
              <a:prstGeom prst="rect">
                <a:avLst/>
              </a:prstGeom>
              <a:blipFill>
                <a:blip r:embed="rId3"/>
                <a:stretch>
                  <a:fillRect l="-357" r="-178" b="-3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586CC5-888C-DEC9-6E60-6FDF167F9B60}"/>
                  </a:ext>
                </a:extLst>
              </p:cNvPr>
              <p:cNvSpPr txBox="1"/>
              <p:nvPr/>
            </p:nvSpPr>
            <p:spPr>
              <a:xfrm>
                <a:off x="2067397" y="1951511"/>
                <a:ext cx="8079711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586CC5-888C-DEC9-6E60-6FDF167F9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97" y="1951511"/>
                <a:ext cx="8079711" cy="833370"/>
              </a:xfrm>
              <a:prstGeom prst="rect">
                <a:avLst/>
              </a:prstGeom>
              <a:blipFill>
                <a:blip r:embed="rId4"/>
                <a:stretch>
                  <a:fillRect l="-784" b="-134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D41D6F-FCB8-69C3-F1AF-408F3048E583}"/>
              </a:ext>
            </a:extLst>
          </p:cNvPr>
          <p:cNvSpPr txBox="1"/>
          <p:nvPr/>
        </p:nvSpPr>
        <p:spPr>
          <a:xfrm>
            <a:off x="1257925" y="6524162"/>
            <a:ext cx="9676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A Unified Gradient Regularization Family for Adversarial Examples. ICDM2015.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31691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FGSM: Optimality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11130FA-1BCC-B94E-6693-1F1A49FCC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The first order Tayler expansion of loss at an example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KR" dirty="0"/>
                  <a:t> :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r>
                  <a:rPr lang="en-KR" dirty="0"/>
                  <a:t>We have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pPr lvl="1"/>
                <a:r>
                  <a:rPr lang="en-US" dirty="0"/>
                  <a:t>Clearly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standard Lagrange multiplier method</a:t>
                </a:r>
              </a:p>
              <a:p>
                <a:r>
                  <a:rPr lang="en-US" dirty="0"/>
                  <a:t>Solution:</a:t>
                </a:r>
                <a:endParaRPr lang="en-KR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11130FA-1BCC-B94E-6693-1F1A49FCC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C47573-17D4-0A04-2DF1-AC2FDB5A0EA3}"/>
                  </a:ext>
                </a:extLst>
              </p:cNvPr>
              <p:cNvSpPr txBox="1"/>
              <p:nvPr/>
            </p:nvSpPr>
            <p:spPr>
              <a:xfrm>
                <a:off x="2123725" y="3448568"/>
                <a:ext cx="7843622" cy="623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ℓ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C47573-17D4-0A04-2DF1-AC2FDB5A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5" y="3448568"/>
                <a:ext cx="7843622" cy="623697"/>
              </a:xfrm>
              <a:prstGeom prst="rect">
                <a:avLst/>
              </a:prstGeom>
              <a:blipFill>
                <a:blip r:embed="rId3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30761-EB67-ED18-B29C-DCA1781FA435}"/>
                  </a:ext>
                </a:extLst>
              </p:cNvPr>
              <p:cNvSpPr txBox="1"/>
              <p:nvPr/>
            </p:nvSpPr>
            <p:spPr>
              <a:xfrm>
                <a:off x="2515853" y="1992397"/>
                <a:ext cx="71127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=:ℓ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30761-EB67-ED18-B29C-DCA1781F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853" y="1992397"/>
                <a:ext cx="7112716" cy="430887"/>
              </a:xfrm>
              <a:prstGeom prst="rect">
                <a:avLst/>
              </a:prstGeom>
              <a:blipFill>
                <a:blip r:embed="rId4"/>
                <a:stretch>
                  <a:fillRect l="-536" r="-357" b="-3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45381-40B5-882F-A91E-81E5B2C6EFC6}"/>
                  </a:ext>
                </a:extLst>
              </p:cNvPr>
              <p:cNvSpPr txBox="1"/>
              <p:nvPr/>
            </p:nvSpPr>
            <p:spPr>
              <a:xfrm>
                <a:off x="4383863" y="5615311"/>
                <a:ext cx="31459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45381-40B5-882F-A91E-81E5B2C6E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63" y="5615311"/>
                <a:ext cx="3145926" cy="430887"/>
              </a:xfrm>
              <a:prstGeom prst="rect">
                <a:avLst/>
              </a:prstGeom>
              <a:blipFill>
                <a:blip r:embed="rId5"/>
                <a:stretch>
                  <a:fillRect l="-2016" r="-2823" b="-3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1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58B1-ED45-A1DA-1B48-04F79B1F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FGSM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5840-F267-3FAF-6915-BDA21A85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5142"/>
            <a:ext cx="10515600" cy="951819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KR" dirty="0"/>
              <a:t>esults with a linear model</a:t>
            </a:r>
          </a:p>
          <a:p>
            <a:pPr lvl="1"/>
            <a:r>
              <a:rPr lang="en-KR" dirty="0"/>
              <a:t>FGSM generates (almost) optimal perturbations.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2E6B7-ED80-2A3D-1F6D-98F933BB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 descr="A close-up of numbers&#10;&#10;Description automatically generated">
            <a:extLst>
              <a:ext uri="{FF2B5EF4-FFF2-40B4-BE49-F238E27FC236}">
                <a16:creationId xmlns:a16="http://schemas.microsoft.com/office/drawing/2014/main" id="{5755225D-A32B-C32D-B7AE-B87A8E6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0533"/>
            <a:ext cx="7772400" cy="3754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7DE6AC-81DB-BFDD-443D-C350D10ADD1D}"/>
              </a:ext>
            </a:extLst>
          </p:cNvPr>
          <p:cNvSpPr txBox="1"/>
          <p:nvPr/>
        </p:nvSpPr>
        <p:spPr>
          <a:xfrm>
            <a:off x="506181" y="1214631"/>
            <a:ext cx="17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KR" dirty="0"/>
              <a:t>rror: 1.6%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77241-6B19-9AB8-0BCC-F44E956872E1}"/>
                  </a:ext>
                </a:extLst>
              </p:cNvPr>
              <p:cNvSpPr txBox="1"/>
              <p:nvPr/>
            </p:nvSpPr>
            <p:spPr>
              <a:xfrm>
                <a:off x="9982200" y="1214631"/>
                <a:ext cx="17308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  <a:r>
                  <a:rPr lang="en-KR" dirty="0"/>
                  <a:t>rror: 99%</a:t>
                </a:r>
              </a:p>
              <a:p>
                <a:pPr algn="ctr"/>
                <a:r>
                  <a:rPr lang="en-KR" dirty="0"/>
                  <a:t>(FGSM with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KR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77241-6B19-9AB8-0BCC-F44E9568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214631"/>
                <a:ext cx="1730828" cy="923330"/>
              </a:xfrm>
              <a:prstGeom prst="rect">
                <a:avLst/>
              </a:prstGeom>
              <a:blipFill>
                <a:blip r:embed="rId3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97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General Framework</a:t>
            </a:r>
            <a:br>
              <a:rPr lang="en-KR" dirty="0"/>
            </a:br>
            <a:r>
              <a:rPr lang="en-US" sz="2200" dirty="0"/>
              <a:t>Gradient regularization family (1/2)</a:t>
            </a:r>
            <a:endParaRPr lang="en-K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dual of p, i.e.,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K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CF7A4-6671-AEE7-6FB7-7284982E54C7}"/>
              </a:ext>
            </a:extLst>
          </p:cNvPr>
          <p:cNvSpPr txBox="1"/>
          <p:nvPr/>
        </p:nvSpPr>
        <p:spPr>
          <a:xfrm>
            <a:off x="1257925" y="6524162"/>
            <a:ext cx="9676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A Unified Gradient Regularization Family for Adversarial Examples. ICDM2015.</a:t>
            </a:r>
            <a:endParaRPr lang="en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38700-F354-6CBF-DF44-C5F1F3811A8D}"/>
                  </a:ext>
                </a:extLst>
              </p:cNvPr>
              <p:cNvSpPr txBox="1"/>
              <p:nvPr/>
            </p:nvSpPr>
            <p:spPr>
              <a:xfrm>
                <a:off x="2364656" y="1801982"/>
                <a:ext cx="7462684" cy="125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38700-F354-6CBF-DF44-C5F1F381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656" y="1801982"/>
                <a:ext cx="7462684" cy="1252587"/>
              </a:xfrm>
              <a:prstGeom prst="rect">
                <a:avLst/>
              </a:prstGeom>
              <a:blipFill>
                <a:blip r:embed="rId3"/>
                <a:stretch>
                  <a:fillRect l="-510" b="-505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75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General Framework</a:t>
            </a:r>
            <a:br>
              <a:rPr lang="en-KR" dirty="0"/>
            </a:br>
            <a:r>
              <a:rPr lang="en-US" sz="2200" dirty="0"/>
              <a:t>Gradient regularization family (2/2)</a:t>
            </a:r>
            <a:endParaRPr lang="en-K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CF7A4-6671-AEE7-6FB7-7284982E54C7}"/>
              </a:ext>
            </a:extLst>
          </p:cNvPr>
          <p:cNvSpPr txBox="1"/>
          <p:nvPr/>
        </p:nvSpPr>
        <p:spPr>
          <a:xfrm>
            <a:off x="1257925" y="6524162"/>
            <a:ext cx="9676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A Unified Gradient Regularization Family for Adversarial Examples. ICDM2015.</a:t>
            </a:r>
            <a:endParaRPr lang="en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38700-F354-6CBF-DF44-C5F1F3811A8D}"/>
                  </a:ext>
                </a:extLst>
              </p:cNvPr>
              <p:cNvSpPr txBox="1"/>
              <p:nvPr/>
            </p:nvSpPr>
            <p:spPr>
              <a:xfrm>
                <a:off x="2304703" y="1666952"/>
                <a:ext cx="7582589" cy="318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</m:oMath>
                  </m:oMathPara>
                </a14:m>
                <a:br>
                  <a:rPr lang="en-US" sz="2800" b="0" i="1" dirty="0">
                    <a:latin typeface="Cambria Math" panose="02040503050406030204" pitchFamily="18" charset="0"/>
                  </a:rPr>
                </a:b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endParaRPr lang="en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38700-F354-6CBF-DF44-C5F1F381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03" y="1666952"/>
                <a:ext cx="7582589" cy="3184013"/>
              </a:xfrm>
              <a:prstGeom prst="rect">
                <a:avLst/>
              </a:prstGeom>
              <a:blipFill>
                <a:blip r:embed="rId2"/>
                <a:stretch>
                  <a:fillRect l="-23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87703B-81D0-A978-715C-6D29979C529D}"/>
              </a:ext>
            </a:extLst>
          </p:cNvPr>
          <p:cNvSpPr txBox="1"/>
          <p:nvPr/>
        </p:nvSpPr>
        <p:spPr>
          <a:xfrm>
            <a:off x="2732314" y="5110490"/>
            <a:ext cx="336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We have FGSM!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13E3D4-DF75-DABC-EB48-18DB69CF2A60}"/>
              </a:ext>
            </a:extLst>
          </p:cNvPr>
          <p:cNvCxnSpPr>
            <a:stCxn id="11" idx="0"/>
          </p:cNvCxnSpPr>
          <p:nvPr/>
        </p:nvCxnSpPr>
        <p:spPr>
          <a:xfrm flipV="1">
            <a:off x="4414157" y="4441371"/>
            <a:ext cx="43543" cy="6691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3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“Iterative” FGSM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B2CB-4D65-FB06-B1C7-D290375A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FGSM finds an adversarial example under the “linear” assumption</a:t>
            </a:r>
          </a:p>
          <a:p>
            <a:r>
              <a:rPr lang="en-US" dirty="0"/>
              <a:t>The loss landscape is more complex</a:t>
            </a:r>
          </a:p>
          <a:p>
            <a:pPr lvl="1"/>
            <a:r>
              <a:rPr lang="en-US" dirty="0"/>
              <a:t>“Iterative” FGSM (by Google)</a:t>
            </a:r>
          </a:p>
          <a:p>
            <a:pPr lvl="2"/>
            <a:r>
              <a:rPr lang="en-US" dirty="0"/>
              <a:t>ADVERSARIAL MACHINE LEARNING AT SCALE (ICLR2017)</a:t>
            </a:r>
          </a:p>
          <a:p>
            <a:pPr lvl="1"/>
            <a:r>
              <a:rPr lang="en-US" dirty="0"/>
              <a:t>Project Gradient Descent (PGD) </a:t>
            </a:r>
          </a:p>
          <a:p>
            <a:pPr lvl="2"/>
            <a:r>
              <a:rPr lang="en-US" dirty="0"/>
              <a:t>Towards Deep Learning Models Resistant to Adversarial Attacks (ICLR2018)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B2CB-4D65-FB06-B1C7-D290375A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One-step attack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Multi-step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AC8CAA-9658-4F35-6FF7-127004A4DD8D}"/>
                  </a:ext>
                </a:extLst>
              </p:cNvPr>
              <p:cNvSpPr txBox="1"/>
              <p:nvPr/>
            </p:nvSpPr>
            <p:spPr>
              <a:xfrm>
                <a:off x="4434327" y="1941382"/>
                <a:ext cx="3959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AC8CAA-9658-4F35-6FF7-127004A4D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27" y="1941382"/>
                <a:ext cx="3959930" cy="430887"/>
              </a:xfrm>
              <a:prstGeom prst="rect">
                <a:avLst/>
              </a:prstGeom>
              <a:blipFill>
                <a:blip r:embed="rId2"/>
                <a:stretch>
                  <a:fillRect r="-2236" b="-371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365CC-AB37-DE48-A582-45D12F883DD9}"/>
                  </a:ext>
                </a:extLst>
              </p:cNvPr>
              <p:cNvSpPr txBox="1"/>
              <p:nvPr/>
            </p:nvSpPr>
            <p:spPr>
              <a:xfrm>
                <a:off x="2911314" y="4070875"/>
                <a:ext cx="6634060" cy="449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F365CC-AB37-DE48-A582-45D12F88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14" y="4070875"/>
                <a:ext cx="6634060" cy="449610"/>
              </a:xfrm>
              <a:prstGeom prst="rect">
                <a:avLst/>
              </a:prstGeom>
              <a:blipFill>
                <a:blip r:embed="rId3"/>
                <a:stretch>
                  <a:fillRect r="-1147" b="-2702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C67E4CA-1A5A-3C78-33C3-780CDDC8D738}"/>
              </a:ext>
            </a:extLst>
          </p:cNvPr>
          <p:cNvSpPr txBox="1"/>
          <p:nvPr/>
        </p:nvSpPr>
        <p:spPr>
          <a:xfrm>
            <a:off x="1089251" y="6357573"/>
            <a:ext cx="1001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en-US" sz="1200" dirty="0"/>
              <a:t>Towards Deep Learning Models Resistant to Adversarial Attacks (ICLR2018)</a:t>
            </a:r>
          </a:p>
        </p:txBody>
      </p:sp>
    </p:spTree>
    <p:extLst>
      <p:ext uri="{BB962C8B-B14F-4D97-AF65-F5344CB8AC3E}">
        <p14:creationId xmlns:p14="http://schemas.microsoft.com/office/powerpoint/2010/main" val="304111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DEFB0-824F-F0EB-8338-EA1A3174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AAF5-B250-6ED9-5D51-F6971A34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Objective: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760F-662C-7E5A-1085-07A6600C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FE1313-A433-BEF4-8F2C-6ECF74504C23}"/>
                  </a:ext>
                </a:extLst>
              </p:cNvPr>
              <p:cNvSpPr txBox="1"/>
              <p:nvPr/>
            </p:nvSpPr>
            <p:spPr>
              <a:xfrm>
                <a:off x="3777385" y="2176538"/>
                <a:ext cx="4637230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KR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FE1313-A433-BEF4-8F2C-6ECF7450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385" y="2176538"/>
                <a:ext cx="4637230" cy="820674"/>
              </a:xfrm>
              <a:prstGeom prst="rect">
                <a:avLst/>
              </a:prstGeom>
              <a:blipFill>
                <a:blip r:embed="rId2"/>
                <a:stretch>
                  <a:fillRect l="-820" t="-1515" b="-121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C2502CE-8634-B541-10BA-1291D984D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15"/>
          <a:stretch/>
        </p:blipFill>
        <p:spPr>
          <a:xfrm>
            <a:off x="2209800" y="4640042"/>
            <a:ext cx="2999014" cy="1852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DC39C5-2216-17FB-E39A-F502F2BEC811}"/>
              </a:ext>
            </a:extLst>
          </p:cNvPr>
          <p:cNvSpPr txBox="1"/>
          <p:nvPr/>
        </p:nvSpPr>
        <p:spPr>
          <a:xfrm>
            <a:off x="3909221" y="3444567"/>
            <a:ext cx="582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KR" dirty="0"/>
              <a:t>pproximate via an attack algorithm</a:t>
            </a:r>
            <a:r>
              <a:rPr lang="ko-KR" altLang="en-US" dirty="0"/>
              <a:t> </a:t>
            </a:r>
            <a:r>
              <a:rPr lang="en-US" altLang="ko-KR" dirty="0"/>
              <a:t>(e.g., PGD)</a:t>
            </a:r>
            <a:endParaRPr lang="en-K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247244-1197-CEF8-9E63-57CFAC103D76}"/>
              </a:ext>
            </a:extLst>
          </p:cNvPr>
          <p:cNvCxnSpPr>
            <a:cxnSpLocks/>
          </p:cNvCxnSpPr>
          <p:nvPr/>
        </p:nvCxnSpPr>
        <p:spPr>
          <a:xfrm flipH="1" flipV="1">
            <a:off x="5890846" y="2928318"/>
            <a:ext cx="914400" cy="50068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B5BDA8-41E5-EA1D-0D15-AB6E28E30ADB}"/>
                  </a:ext>
                </a:extLst>
              </p:cNvPr>
              <p:cNvSpPr txBox="1"/>
              <p:nvPr/>
            </p:nvSpPr>
            <p:spPr>
              <a:xfrm>
                <a:off x="4358054" y="4239130"/>
                <a:ext cx="3475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CIFAR10</a:t>
                </a:r>
                <a:r>
                  <a:rPr lang="ko-KR" altLang="en-US" b="1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=8/255</m:t>
                    </m:r>
                  </m:oMath>
                </a14:m>
                <a:r>
                  <a:rPr lang="en-US" altLang="ko-KR" dirty="0"/>
                  <a:t>)</a:t>
                </a:r>
                <a:endParaRPr lang="en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B5BDA8-41E5-EA1D-0D15-AB6E28E3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54" y="4239130"/>
                <a:ext cx="3475892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7B210E3-7D11-9FA0-0460-CC92E71BF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37" r="28992"/>
          <a:stretch/>
        </p:blipFill>
        <p:spPr>
          <a:xfrm>
            <a:off x="5208814" y="4608462"/>
            <a:ext cx="2523769" cy="1852833"/>
          </a:xfrm>
          <a:prstGeom prst="rect">
            <a:avLst/>
          </a:prstGeom>
        </p:spPr>
      </p:pic>
      <p:pic>
        <p:nvPicPr>
          <p:cNvPr id="14" name="Picture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8099D6A-22EE-2B6D-3708-65CF0C653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89"/>
          <a:stretch/>
        </p:blipFill>
        <p:spPr>
          <a:xfrm>
            <a:off x="7833946" y="4608461"/>
            <a:ext cx="2177143" cy="18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What’s the Cause of Adversarial 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BEDF3-209C-E94E-46C5-056FC46F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9" y="1338987"/>
            <a:ext cx="10979879" cy="598654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lose-up of a document&#10;&#10;Description automatically generated">
            <a:extLst>
              <a:ext uri="{FF2B5EF4-FFF2-40B4-BE49-F238E27FC236}">
                <a16:creationId xmlns:a16="http://schemas.microsoft.com/office/drawing/2014/main" id="{112A66FC-A071-AB1C-56F7-29A334C3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54" y="2217849"/>
            <a:ext cx="6604090" cy="4640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EFF573-04D3-DA35-3C88-4A9BD6527F02}"/>
              </a:ext>
            </a:extLst>
          </p:cNvPr>
          <p:cNvSpPr txBox="1"/>
          <p:nvPr/>
        </p:nvSpPr>
        <p:spPr>
          <a:xfrm>
            <a:off x="7193573" y="2351314"/>
            <a:ext cx="231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NeurIPS 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7BABC-5BC7-D682-EC97-9BC51DBC8E9B}"/>
              </a:ext>
            </a:extLst>
          </p:cNvPr>
          <p:cNvSpPr/>
          <p:nvPr/>
        </p:nvSpPr>
        <p:spPr>
          <a:xfrm>
            <a:off x="7230921" y="1445203"/>
            <a:ext cx="2942311" cy="366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5676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diagram of a frog&#10;&#10;Description automatically generated">
            <a:extLst>
              <a:ext uri="{FF2B5EF4-FFF2-40B4-BE49-F238E27FC236}">
                <a16:creationId xmlns:a16="http://schemas.microsoft.com/office/drawing/2014/main" id="{130D73F3-3D14-9300-A5D8-FC1E21D6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887829"/>
            <a:ext cx="6426200" cy="364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3A5B55-67DC-6642-4367-695CF40292DE}"/>
              </a:ext>
            </a:extLst>
          </p:cNvPr>
          <p:cNvSpPr txBox="1"/>
          <p:nvPr/>
        </p:nvSpPr>
        <p:spPr>
          <a:xfrm>
            <a:off x="1172936" y="1140605"/>
            <a:ext cx="984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Claim</a:t>
            </a:r>
            <a:r>
              <a:rPr lang="en-KR" dirty="0"/>
              <a:t>: There are two features: (1) robust features and (2) non-robust features; the non-robust features contribute to adversarial examples!</a:t>
            </a:r>
          </a:p>
        </p:txBody>
      </p:sp>
    </p:spTree>
    <p:extLst>
      <p:ext uri="{BB962C8B-B14F-4D97-AF65-F5344CB8AC3E}">
        <p14:creationId xmlns:p14="http://schemas.microsoft.com/office/powerpoint/2010/main" val="61251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Intriguing Properties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document with text on it&#10;&#10;Description automatically generated">
            <a:extLst>
              <a:ext uri="{FF2B5EF4-FFF2-40B4-BE49-F238E27FC236}">
                <a16:creationId xmlns:a16="http://schemas.microsoft.com/office/drawing/2014/main" id="{206EBF83-0940-4FD6-84F1-551F6E70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7" y="1572213"/>
            <a:ext cx="6233911" cy="52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25984-5214-931B-B885-F7CCC041B2B9}"/>
              </a:ext>
            </a:extLst>
          </p:cNvPr>
          <p:cNvSpPr txBox="1"/>
          <p:nvPr/>
        </p:nvSpPr>
        <p:spPr>
          <a:xfrm>
            <a:off x="6935554" y="3110115"/>
            <a:ext cx="4823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exus Sans Pro"/>
              </a:rPr>
              <a:t>One of 35 papers, presented at the 2nd International Conference on Learning Representations (ICLR), </a:t>
            </a:r>
          </a:p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exus Sans Pro"/>
              </a:rPr>
              <a:t>held in 2014 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154403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EC4B-C2B3-D449-ED4C-E4539C54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How to Construct Datasets</a:t>
            </a:r>
          </a:p>
        </p:txBody>
      </p:sp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B73F2C2-BEF7-ADC8-A013-EED4D7B94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387" y="3341979"/>
            <a:ext cx="3556000" cy="73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75D2D-DA91-45D5-8EDB-55BFC9EA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Picture 11" descr="A diagram of a frog&#10;&#10;Description automatically generated">
            <a:extLst>
              <a:ext uri="{FF2B5EF4-FFF2-40B4-BE49-F238E27FC236}">
                <a16:creationId xmlns:a16="http://schemas.microsoft.com/office/drawing/2014/main" id="{8E56056D-90A7-1AC8-FFE0-4AF59E4D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6" t="4952" r="40740" b="52937"/>
          <a:stretch/>
        </p:blipFill>
        <p:spPr>
          <a:xfrm>
            <a:off x="4359732" y="4772010"/>
            <a:ext cx="1371600" cy="1534887"/>
          </a:xfrm>
          <a:prstGeom prst="rect">
            <a:avLst/>
          </a:prstGeom>
        </p:spPr>
      </p:pic>
      <p:pic>
        <p:nvPicPr>
          <p:cNvPr id="13" name="Picture 12" descr="A diagram of a frog&#10;&#10;Description automatically generated">
            <a:extLst>
              <a:ext uri="{FF2B5EF4-FFF2-40B4-BE49-F238E27FC236}">
                <a16:creationId xmlns:a16="http://schemas.microsoft.com/office/drawing/2014/main" id="{1790A2AB-D84D-9AD9-0C3C-38F6F2628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59" t="52393" r="41135" b="4775"/>
          <a:stretch/>
        </p:blipFill>
        <p:spPr>
          <a:xfrm>
            <a:off x="7429501" y="4931694"/>
            <a:ext cx="1420586" cy="1561181"/>
          </a:xfrm>
          <a:prstGeom prst="rect">
            <a:avLst/>
          </a:prstGeom>
        </p:spPr>
      </p:pic>
      <p:pic>
        <p:nvPicPr>
          <p:cNvPr id="14" name="Picture 13" descr="A diagram of a frog&#10;&#10;Description automatically generated">
            <a:extLst>
              <a:ext uri="{FF2B5EF4-FFF2-40B4-BE49-F238E27FC236}">
                <a16:creationId xmlns:a16="http://schemas.microsoft.com/office/drawing/2014/main" id="{B8D63ED4-ED6A-546B-3C32-9E2E19E6C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" t="33319" r="73969" b="27254"/>
          <a:stretch/>
        </p:blipFill>
        <p:spPr>
          <a:xfrm>
            <a:off x="5861957" y="1271248"/>
            <a:ext cx="1257300" cy="14370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F6233F-DF74-6668-617A-D69783DE444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429000" y="1989798"/>
            <a:ext cx="2432957" cy="143920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530311-EC66-BC00-8503-635C4887E449}"/>
              </a:ext>
            </a:extLst>
          </p:cNvPr>
          <p:cNvCxnSpPr>
            <a:cxnSpLocks/>
          </p:cNvCxnSpPr>
          <p:nvPr/>
        </p:nvCxnSpPr>
        <p:spPr>
          <a:xfrm flipH="1" flipV="1">
            <a:off x="1077686" y="4078579"/>
            <a:ext cx="3282046" cy="1508173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38A3F-E53C-FD40-332F-7A466FD239FC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5045532" y="2708347"/>
            <a:ext cx="1445075" cy="206366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07004C-0AC5-6048-71B1-A87BDAC32B31}"/>
                  </a:ext>
                </a:extLst>
              </p:cNvPr>
              <p:cNvSpPr txBox="1"/>
              <p:nvPr/>
            </p:nvSpPr>
            <p:spPr>
              <a:xfrm>
                <a:off x="4367895" y="3142251"/>
                <a:ext cx="14186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KR" dirty="0"/>
                  <a:t>: a robust </a:t>
                </a:r>
              </a:p>
              <a:p>
                <a:pPr algn="ctr"/>
                <a:r>
                  <a:rPr lang="en-KR" dirty="0"/>
                  <a:t>feature map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07004C-0AC5-6048-71B1-A87BDAC32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95" y="3142251"/>
                <a:ext cx="1418658" cy="553998"/>
              </a:xfrm>
              <a:prstGeom prst="rect">
                <a:avLst/>
              </a:prstGeom>
              <a:blipFill>
                <a:blip r:embed="rId4"/>
                <a:stretch>
                  <a:fillRect l="-9821" t="-13636" r="-9821" b="-2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3C7995-C870-9683-C75B-C1C8BAB2632A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6490607" y="2708347"/>
            <a:ext cx="1649187" cy="222334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A1A114-E654-BC35-1D55-B37522594DDB}"/>
                  </a:ext>
                </a:extLst>
              </p:cNvPr>
              <p:cNvSpPr txBox="1"/>
              <p:nvPr/>
            </p:nvSpPr>
            <p:spPr>
              <a:xfrm>
                <a:off x="7087337" y="3142251"/>
                <a:ext cx="20149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KR" dirty="0"/>
                  <a:t>: a non-robust </a:t>
                </a:r>
              </a:p>
              <a:p>
                <a:pPr algn="ctr"/>
                <a:r>
                  <a:rPr lang="en-KR" dirty="0"/>
                  <a:t>feature map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A1A114-E654-BC35-1D55-B37522594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337" y="3142251"/>
                <a:ext cx="2014936" cy="553998"/>
              </a:xfrm>
              <a:prstGeom prst="rect">
                <a:avLst/>
              </a:prstGeom>
              <a:blipFill>
                <a:blip r:embed="rId5"/>
                <a:stretch>
                  <a:fillRect t="-13636" r="-6289" b="-2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033E9-71E3-08B9-0146-6913562C20F8}"/>
              </a:ext>
            </a:extLst>
          </p:cNvPr>
          <p:cNvCxnSpPr>
            <a:cxnSpLocks/>
          </p:cNvCxnSpPr>
          <p:nvPr/>
        </p:nvCxnSpPr>
        <p:spPr>
          <a:xfrm>
            <a:off x="2022371" y="2532185"/>
            <a:ext cx="0" cy="80979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150AB7-830C-EE40-5B0A-6F83915F317D}"/>
              </a:ext>
            </a:extLst>
          </p:cNvPr>
          <p:cNvSpPr txBox="1"/>
          <p:nvPr/>
        </p:nvSpPr>
        <p:spPr>
          <a:xfrm>
            <a:off x="529976" y="1875829"/>
            <a:ext cx="29871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KR" dirty="0"/>
              <a:t>Initialized with </a:t>
            </a:r>
          </a:p>
          <a:p>
            <a:pPr algn="ctr"/>
            <a:r>
              <a:rPr lang="en-KR" dirty="0"/>
              <a:t>a randomly chosen image</a:t>
            </a:r>
          </a:p>
        </p:txBody>
      </p:sp>
    </p:spTree>
    <p:extLst>
      <p:ext uri="{BB962C8B-B14F-4D97-AF65-F5344CB8AC3E}">
        <p14:creationId xmlns:p14="http://schemas.microsoft.com/office/powerpoint/2010/main" val="7419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C819-8386-CBD8-F1A8-BA277AAF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6" name="Content Placeholder 5" descr="A graph of a frog&#10;&#10;Description automatically generated with medium confidence">
            <a:extLst>
              <a:ext uri="{FF2B5EF4-FFF2-40B4-BE49-F238E27FC236}">
                <a16:creationId xmlns:a16="http://schemas.microsoft.com/office/drawing/2014/main" id="{7F6633B6-3A52-193C-C730-131BAE8A2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1941"/>
            <a:ext cx="10515600" cy="32355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A987-D662-EECB-60DB-DB171040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A3DF0-4990-888D-70B3-6037F6AABC1F}"/>
              </a:ext>
            </a:extLst>
          </p:cNvPr>
          <p:cNvSpPr/>
          <p:nvPr/>
        </p:nvSpPr>
        <p:spPr>
          <a:xfrm>
            <a:off x="8899071" y="1105320"/>
            <a:ext cx="1110343" cy="3771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D32D0D-092C-EA9C-60DF-F242AC20C0E4}"/>
              </a:ext>
            </a:extLst>
          </p:cNvPr>
          <p:cNvSpPr txBox="1">
            <a:spLocks/>
          </p:cNvSpPr>
          <p:nvPr/>
        </p:nvSpPr>
        <p:spPr>
          <a:xfrm>
            <a:off x="838200" y="5068362"/>
            <a:ext cx="10515600" cy="100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Microsoft PhagsPa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Microsoft PhagsPa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Microsoft PhagsPa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Microsoft PhagsPa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Microsoft PhagsPa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standard model picks (noisy-looking) non-robust features to classify images; thus, it is susceptible to adversarial perturbations.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6505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Wait! Practical?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collage of a yellow car&#10;&#10;Description automatically generated">
            <a:extLst>
              <a:ext uri="{FF2B5EF4-FFF2-40B4-BE49-F238E27FC236}">
                <a16:creationId xmlns:a16="http://schemas.microsoft.com/office/drawing/2014/main" id="{CD159252-C1C3-F507-28A7-11723BB0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83" y="2439146"/>
            <a:ext cx="5562034" cy="197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F6495-6247-6F3B-709B-22E4F3E73B27}"/>
              </a:ext>
            </a:extLst>
          </p:cNvPr>
          <p:cNvSpPr txBox="1"/>
          <p:nvPr/>
        </p:nvSpPr>
        <p:spPr>
          <a:xfrm>
            <a:off x="838200" y="469540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How can an attacker inject an adversarial example in practice?</a:t>
            </a:r>
          </a:p>
        </p:txBody>
      </p:sp>
    </p:spTree>
    <p:extLst>
      <p:ext uri="{BB962C8B-B14F-4D97-AF65-F5344CB8AC3E}">
        <p14:creationId xmlns:p14="http://schemas.microsoft.com/office/powerpoint/2010/main" val="166013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Glasses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64A4EAE-183C-667C-B828-9075DACB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846263"/>
            <a:ext cx="90043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7C157E-01D3-2E11-20F3-53B76588CD4C}"/>
              </a:ext>
            </a:extLst>
          </p:cNvPr>
          <p:cNvSpPr txBox="1"/>
          <p:nvPr/>
        </p:nvSpPr>
        <p:spPr>
          <a:xfrm>
            <a:off x="1081453" y="653483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Accessorize to a Crime: Real and Stealthy Attacks on State-of-the-Art Face Recognition (CCS16)</a:t>
            </a:r>
          </a:p>
        </p:txBody>
      </p:sp>
    </p:spTree>
    <p:extLst>
      <p:ext uri="{BB962C8B-B14F-4D97-AF65-F5344CB8AC3E}">
        <p14:creationId xmlns:p14="http://schemas.microsoft.com/office/powerpoint/2010/main" val="1155328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Patch</a:t>
            </a:r>
            <a:endParaRPr lang="en-KR" dirty="0"/>
          </a:p>
        </p:txBody>
      </p:sp>
      <p:pic>
        <p:nvPicPr>
          <p:cNvPr id="6" name="Content Placeholder 5" descr="A banana and a diagram&#10;&#10;Description automatically generated with medium confidence">
            <a:extLst>
              <a:ext uri="{FF2B5EF4-FFF2-40B4-BE49-F238E27FC236}">
                <a16:creationId xmlns:a16="http://schemas.microsoft.com/office/drawing/2014/main" id="{1D9DC010-058A-B365-0E88-D82AAE80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11" y="1274763"/>
            <a:ext cx="8085578" cy="4902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BF06B-9B3C-3925-E657-70AF8D75FEB9}"/>
              </a:ext>
            </a:extLst>
          </p:cNvPr>
          <p:cNvSpPr txBox="1"/>
          <p:nvPr/>
        </p:nvSpPr>
        <p:spPr>
          <a:xfrm>
            <a:off x="3045070" y="6208281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C4043"/>
                </a:solidFill>
                <a:effectLst/>
                <a:latin typeface="Google Sans"/>
              </a:rPr>
              <a:t>Adversarial Patch (NIPS17 Workshop)</a:t>
            </a:r>
          </a:p>
        </p:txBody>
      </p:sp>
    </p:spTree>
    <p:extLst>
      <p:ext uri="{BB962C8B-B14F-4D97-AF65-F5344CB8AC3E}">
        <p14:creationId xmlns:p14="http://schemas.microsoft.com/office/powerpoint/2010/main" val="349230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Patch for Object Detectors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C157E-01D3-2E11-20F3-53B76588CD4C}"/>
              </a:ext>
            </a:extLst>
          </p:cNvPr>
          <p:cNvSpPr txBox="1"/>
          <p:nvPr/>
        </p:nvSpPr>
        <p:spPr>
          <a:xfrm>
            <a:off x="1081453" y="653483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Fooling Automated Surveillance Cameras: Adversarial Patches to Attack Person Detection</a:t>
            </a:r>
            <a:r>
              <a:rPr lang="en-US" sz="120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(CVPR19 Workshop)</a:t>
            </a:r>
          </a:p>
        </p:txBody>
      </p:sp>
      <p:pic>
        <p:nvPicPr>
          <p:cNvPr id="6" name="Picture 5" descr="A person standing next to another person holding a picture&#10;&#10;Description automatically generated">
            <a:extLst>
              <a:ext uri="{FF2B5EF4-FFF2-40B4-BE49-F238E27FC236}">
                <a16:creationId xmlns:a16="http://schemas.microsoft.com/office/drawing/2014/main" id="{5E8A14B7-A2F5-AD60-D678-BA54BB01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7" y="1337799"/>
            <a:ext cx="6522065" cy="47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1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Physical Adversarial Examples</a:t>
            </a:r>
          </a:p>
        </p:txBody>
      </p:sp>
      <p:pic>
        <p:nvPicPr>
          <p:cNvPr id="6" name="Content Placeholder 5" descr="A diagram of a stop sign&#10;&#10;Description automatically generated">
            <a:extLst>
              <a:ext uri="{FF2B5EF4-FFF2-40B4-BE49-F238E27FC236}">
                <a16:creationId xmlns:a16="http://schemas.microsoft.com/office/drawing/2014/main" id="{BA6ECB2F-C797-46F1-83DA-3233B247E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1573213"/>
            <a:ext cx="91186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9B4CB-CF78-4694-1BD9-6B6272927D84}"/>
              </a:ext>
            </a:extLst>
          </p:cNvPr>
          <p:cNvSpPr txBox="1"/>
          <p:nvPr/>
        </p:nvSpPr>
        <p:spPr>
          <a:xfrm>
            <a:off x="1633904" y="6502661"/>
            <a:ext cx="8924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Robust Physical-World Attacks on Deep Learning Visual Classification (CVPR18)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137309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Black-Box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B2CB-4D65-FB06-B1C7-D290375A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What if we don’t have a target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2CE27-85C2-55AD-167B-98C4DBFA9E88}"/>
              </a:ext>
            </a:extLst>
          </p:cNvPr>
          <p:cNvSpPr txBox="1"/>
          <p:nvPr/>
        </p:nvSpPr>
        <p:spPr>
          <a:xfrm>
            <a:off x="3045070" y="6449906"/>
            <a:ext cx="610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Simple Black-box Adversarial Attacks (ICML19)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A1099-73EA-E626-A981-79DC7E3E33E8}"/>
              </a:ext>
            </a:extLst>
          </p:cNvPr>
          <p:cNvSpPr txBox="1"/>
          <p:nvPr/>
        </p:nvSpPr>
        <p:spPr>
          <a:xfrm>
            <a:off x="6844078" y="3849205"/>
            <a:ext cx="4605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random noise in low frequency space is more likely to be adversarial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420E0-3935-733C-5769-A9E8A1F9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97" y="2150928"/>
            <a:ext cx="7412405" cy="835201"/>
          </a:xfrm>
          <a:prstGeom prst="rect">
            <a:avLst/>
          </a:prstGeom>
        </p:spPr>
      </p:pic>
      <p:pic>
        <p:nvPicPr>
          <p:cNvPr id="12" name="Picture 1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58032CB-D16C-403B-E9E5-D4AAF073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94" y="2970106"/>
            <a:ext cx="5156200" cy="3479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41391A-79DC-A09C-C4A0-71FAD5BA3C2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096000" y="4310870"/>
            <a:ext cx="748078" cy="19079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9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B2CB-4D65-FB06-B1C7-D290375A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Small adversarial perturbations degrade the perforance of predictors.</a:t>
            </a:r>
          </a:p>
          <a:p>
            <a:r>
              <a:rPr lang="en-KR" dirty="0"/>
              <a:t>Adversarial perturbations are realizable. </a:t>
            </a:r>
          </a:p>
          <a:p>
            <a:pPr lvl="1"/>
            <a:r>
              <a:rPr lang="en-KR" dirty="0"/>
              <a:t>Phyiscal adversarial examples</a:t>
            </a:r>
          </a:p>
          <a:p>
            <a:pPr lvl="1"/>
            <a:r>
              <a:rPr lang="en-KR" dirty="0"/>
              <a:t>Eyeglass</a:t>
            </a:r>
          </a:p>
          <a:p>
            <a:pPr lvl="1"/>
            <a:r>
              <a:rPr lang="en-KR" dirty="0"/>
              <a:t>Adversarial patch</a:t>
            </a:r>
          </a:p>
          <a:p>
            <a:r>
              <a:rPr lang="en-KR" dirty="0"/>
              <a:t>Even without complete knowledge on a model, we can generate adversarial perturbations. </a:t>
            </a:r>
          </a:p>
          <a:p>
            <a:r>
              <a:rPr lang="en-KR" dirty="0"/>
              <a:t>How can we learn a neural network that is robust to adversarial perturbations </a:t>
            </a:r>
            <a:r>
              <a:rPr lang="en-KR" i="1" dirty="0">
                <a:solidFill>
                  <a:srgbClr val="00B050"/>
                </a:solidFill>
              </a:rPr>
              <a:t>with guarantees</a:t>
            </a:r>
            <a:r>
              <a:rPr lang="en-KR" dirty="0"/>
              <a:t>?</a:t>
            </a:r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5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5A79-8279-E5CE-19C1-9B0F3C9C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Examples</a:t>
            </a:r>
          </a:p>
        </p:txBody>
      </p:sp>
      <p:pic>
        <p:nvPicPr>
          <p:cNvPr id="6" name="Content Placeholder 5" descr="A close up of text&#10;&#10;Description automatically generated">
            <a:extLst>
              <a:ext uri="{FF2B5EF4-FFF2-40B4-BE49-F238E27FC236}">
                <a16:creationId xmlns:a16="http://schemas.microsoft.com/office/drawing/2014/main" id="{4088CE1A-8585-0E29-6C5E-AD07D679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157579"/>
            <a:ext cx="8204200" cy="170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03C6A-4AE8-A59A-80A7-3AD11A08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99DF2-9659-5DC6-9514-7EF194A96BC0}"/>
              </a:ext>
            </a:extLst>
          </p:cNvPr>
          <p:cNvSpPr/>
          <p:nvPr/>
        </p:nvSpPr>
        <p:spPr>
          <a:xfrm>
            <a:off x="8115305" y="2539094"/>
            <a:ext cx="2050138" cy="320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682CE-41B1-D4AC-0844-FA937527663A}"/>
                  </a:ext>
                </a:extLst>
              </p:cNvPr>
              <p:cNvSpPr txBox="1"/>
              <p:nvPr/>
            </p:nvSpPr>
            <p:spPr>
              <a:xfrm>
                <a:off x="3314982" y="3521969"/>
                <a:ext cx="55620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KR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682CE-41B1-D4AC-0844-FA9375276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982" y="3521969"/>
                <a:ext cx="5562035" cy="492443"/>
              </a:xfrm>
              <a:prstGeom prst="rect">
                <a:avLst/>
              </a:prstGeom>
              <a:blipFill>
                <a:blip r:embed="rId3"/>
                <a:stretch>
                  <a:fillRect t="-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ollage of a yellow car&#10;&#10;Description automatically generated">
            <a:extLst>
              <a:ext uri="{FF2B5EF4-FFF2-40B4-BE49-F238E27FC236}">
                <a16:creationId xmlns:a16="http://schemas.microsoft.com/office/drawing/2014/main" id="{072DEF87-0710-7247-46E0-753F59EA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983" y="4677002"/>
            <a:ext cx="5562034" cy="1979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F48821-C410-6658-9432-4F42FF73F9F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71899" y="2859379"/>
            <a:ext cx="5368475" cy="78189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5B8DF3-7EA6-615B-2BCD-26F435EC8469}"/>
              </a:ext>
            </a:extLst>
          </p:cNvPr>
          <p:cNvCxnSpPr>
            <a:cxnSpLocks/>
          </p:cNvCxnSpPr>
          <p:nvPr/>
        </p:nvCxnSpPr>
        <p:spPr>
          <a:xfrm flipH="1">
            <a:off x="4196443" y="4014412"/>
            <a:ext cx="669471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4D963-489E-2CE3-5CF2-CA31E849E8EA}"/>
              </a:ext>
            </a:extLst>
          </p:cNvPr>
          <p:cNvCxnSpPr>
            <a:cxnSpLocks/>
          </p:cNvCxnSpPr>
          <p:nvPr/>
        </p:nvCxnSpPr>
        <p:spPr>
          <a:xfrm>
            <a:off x="5519057" y="4014412"/>
            <a:ext cx="576942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35FBE6-3B02-A456-266B-D04BF1761C91}"/>
              </a:ext>
            </a:extLst>
          </p:cNvPr>
          <p:cNvCxnSpPr>
            <a:cxnSpLocks/>
          </p:cNvCxnSpPr>
          <p:nvPr/>
        </p:nvCxnSpPr>
        <p:spPr>
          <a:xfrm>
            <a:off x="3804557" y="4110916"/>
            <a:ext cx="4214650" cy="68968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E1ABDE-F253-CF0D-09F8-5CE79B214F65}"/>
              </a:ext>
            </a:extLst>
          </p:cNvPr>
          <p:cNvSpPr txBox="1"/>
          <p:nvPr/>
        </p:nvSpPr>
        <p:spPr>
          <a:xfrm>
            <a:off x="5453458" y="4004846"/>
            <a:ext cx="335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KR" dirty="0"/>
              <a:t>dversarial perturbation</a:t>
            </a:r>
          </a:p>
        </p:txBody>
      </p:sp>
    </p:spTree>
    <p:extLst>
      <p:ext uri="{BB962C8B-B14F-4D97-AF65-F5344CB8AC3E}">
        <p14:creationId xmlns:p14="http://schemas.microsoft.com/office/powerpoint/2010/main" val="15856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</p:spPr>
            <p:txBody>
              <a:bodyPr/>
              <a:lstStyle/>
              <a:p>
                <a:r>
                  <a:rPr lang="en-US" dirty="0"/>
                  <a:t>The adversarial perturbation is “imperceptible”.</a:t>
                </a:r>
              </a:p>
              <a:p>
                <a:pPr lvl="1"/>
                <a:r>
                  <a:rPr lang="en-US" dirty="0"/>
                  <a:t>Adversarial examples with a larger perturbation provides trivial results.</a:t>
                </a:r>
              </a:p>
              <a:p>
                <a:pPr lvl="1"/>
                <a:r>
                  <a:rPr lang="en-US" b="0" dirty="0"/>
                  <a:t>The maximum perturbation value: 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adversarial examples are transferable.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  <a:blipFill>
                <a:blip r:embed="rId2"/>
                <a:stretch>
                  <a:fillRect l="-1086" t="-36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 descr="A collage of a yellow car&#10;&#10;Description automatically generated">
            <a:extLst>
              <a:ext uri="{FF2B5EF4-FFF2-40B4-BE49-F238E27FC236}">
                <a16:creationId xmlns:a16="http://schemas.microsoft.com/office/drawing/2014/main" id="{D0544905-AAC8-AB22-1BB0-1B0B2EE1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83" y="1058779"/>
            <a:ext cx="5562034" cy="19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96D532-D17E-C9B5-58D4-62BE3E5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775"/>
            <a:ext cx="4445000" cy="6261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405041-07F1-BBF6-8F68-85F405BE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5" y="1534885"/>
            <a:ext cx="6098720" cy="2747962"/>
          </a:xfrm>
        </p:spPr>
        <p:txBody>
          <a:bodyPr>
            <a:normAutofit/>
          </a:bodyPr>
          <a:lstStyle/>
          <a:p>
            <a:r>
              <a:rPr lang="en-US" dirty="0"/>
              <a:t>There exists one adversarial perturbation that makes the most images being misclassified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AB330-E6E7-E3C1-F3E4-1205AFE1B40F}"/>
              </a:ext>
            </a:extLst>
          </p:cNvPr>
          <p:cNvSpPr txBox="1"/>
          <p:nvPr/>
        </p:nvSpPr>
        <p:spPr>
          <a:xfrm>
            <a:off x="3046640" y="636178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Universal adversarial perturbations (CVPR17)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8249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601D-C330-E5C0-06F0-DCED7800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CB2-4352-3733-C798-F210B33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How to generate adversarial examples?</a:t>
            </a:r>
          </a:p>
          <a:p>
            <a:endParaRPr lang="en-KR" dirty="0"/>
          </a:p>
          <a:p>
            <a:r>
              <a:rPr lang="en-KR" dirty="0"/>
              <a:t>How to (heuristically) learn a robust network to adversarial examples?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What is the cause of adversarial examples?</a:t>
            </a:r>
          </a:p>
          <a:p>
            <a:endParaRPr lang="en-KR" dirty="0"/>
          </a:p>
          <a:p>
            <a:r>
              <a:rPr lang="en-KR" dirty="0"/>
              <a:t>Is it practical?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EA091-29C7-449C-ED0F-F03A69D5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9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04C-CB8D-D2D6-5774-7F1C2BA7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Generating Adversarial Examples</a:t>
            </a:r>
            <a:br>
              <a:rPr lang="en-KR" dirty="0"/>
            </a:br>
            <a:r>
              <a:rPr lang="en-KR" sz="2200" b="0" dirty="0"/>
              <a:t>High-level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010BA-1104-7ECD-521F-221E97834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65714"/>
                <a:ext cx="10515600" cy="291124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: a labeled example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KR" dirty="0"/>
                  <a:t>: a classifier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: loss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KR" dirty="0"/>
                  <a:t>: a set of perturbations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KR" dirty="0"/>
                  <a:t>: an adversarial example that is misclassified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010BA-1104-7ECD-521F-221E97834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65714"/>
                <a:ext cx="10515600" cy="2911248"/>
              </a:xfrm>
              <a:blipFill>
                <a:blip r:embed="rId2"/>
                <a:stretch>
                  <a:fillRect l="-1086" t="-34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34AD1-1DAC-44AF-E65B-EBE44708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DE3987-362E-2CDC-9822-E0AEB8B8BCCF}"/>
                  </a:ext>
                </a:extLst>
              </p:cNvPr>
              <p:cNvSpPr txBox="1"/>
              <p:nvPr/>
            </p:nvSpPr>
            <p:spPr>
              <a:xfrm>
                <a:off x="4679394" y="1880406"/>
                <a:ext cx="283321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DE3987-362E-2CDC-9822-E0AEB8B8B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94" y="1880406"/>
                <a:ext cx="2833211" cy="563680"/>
              </a:xfrm>
              <a:prstGeom prst="rect">
                <a:avLst/>
              </a:prstGeom>
              <a:blipFill>
                <a:blip r:embed="rId3"/>
                <a:stretch>
                  <a:fillRect l="-446" r="-3125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4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FGSM: Fast Gradient Sign Method</a:t>
            </a:r>
            <a:br>
              <a:rPr lang="en-KR" dirty="0"/>
            </a:br>
            <a:r>
              <a:rPr lang="en-US" sz="2200" b="0" dirty="0"/>
              <a:t>THE LINEAR EXPLANATION OF ADVERSARIAL EXAMPLES</a:t>
            </a:r>
            <a:endParaRPr lang="en-KR" sz="2200" b="0" dirty="0"/>
          </a:p>
        </p:txBody>
      </p:sp>
      <p:pic>
        <p:nvPicPr>
          <p:cNvPr id="6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7CFEC93E-332A-06C1-456B-8EB87FB1E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83" y="1955800"/>
            <a:ext cx="7547660" cy="4902200"/>
          </a:xfrm>
          <a:ln w="254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7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7D2F-5C59-3FF6-20B9-43545EF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FGSM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Objective: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pPr marL="0" indent="0">
                  <a:buNone/>
                </a:pPr>
                <a:endParaRPr lang="en-KR" dirty="0"/>
              </a:p>
              <a:p>
                <a:r>
                  <a:rPr lang="en-KR" dirty="0"/>
                  <a:t>Solution: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r>
                  <a:rPr lang="en-KR" dirty="0"/>
                  <a:t>Intuition: Linearize the loss function around the parameter</a:t>
                </a:r>
                <a:r>
                  <a:rPr lang="en-US" sz="2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KR" dirty="0"/>
                  <a:t>.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5B2CB-4D65-FB06-B1C7-D290375AC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6EA5-4584-3BD4-2979-B6D0F44E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95BBC-6900-25DE-E1CB-4086D009B33C}"/>
                  </a:ext>
                </a:extLst>
              </p:cNvPr>
              <p:cNvSpPr txBox="1"/>
              <p:nvPr/>
            </p:nvSpPr>
            <p:spPr>
              <a:xfrm>
                <a:off x="4679394" y="1880406"/>
                <a:ext cx="3464153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95BBC-6900-25DE-E1CB-4086D009B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94" y="1880406"/>
                <a:ext cx="3464153" cy="614784"/>
              </a:xfrm>
              <a:prstGeom prst="rect">
                <a:avLst/>
              </a:prstGeom>
              <a:blipFill>
                <a:blip r:embed="rId3"/>
                <a:stretch>
                  <a:fillRect l="-365" r="-2190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354A49-5E03-3C80-6B03-AE36C5164028}"/>
                  </a:ext>
                </a:extLst>
              </p:cNvPr>
              <p:cNvSpPr txBox="1"/>
              <p:nvPr/>
            </p:nvSpPr>
            <p:spPr>
              <a:xfrm>
                <a:off x="4409127" y="3886174"/>
                <a:ext cx="40046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354A49-5E03-3C80-6B03-AE36C516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27" y="3886174"/>
                <a:ext cx="4004686" cy="430887"/>
              </a:xfrm>
              <a:prstGeom prst="rect">
                <a:avLst/>
              </a:prstGeom>
              <a:blipFill>
                <a:blip r:embed="rId4"/>
                <a:stretch>
                  <a:fillRect l="-1266" r="-2215" b="-371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39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47639</TotalTime>
  <Words>881</Words>
  <Application>Microsoft Macintosh PowerPoint</Application>
  <PresentationFormat>Widescreen</PresentationFormat>
  <Paragraphs>173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Google Sans</vt:lpstr>
      <vt:lpstr>Nexus Sans Pro</vt:lpstr>
      <vt:lpstr>Arial</vt:lpstr>
      <vt:lpstr>Calibri</vt:lpstr>
      <vt:lpstr>Cambria Math</vt:lpstr>
      <vt:lpstr>Lucida Grande</vt:lpstr>
      <vt:lpstr>Microsoft PhagsPa</vt:lpstr>
      <vt:lpstr>Open Sans</vt:lpstr>
      <vt:lpstr>Verdana</vt:lpstr>
      <vt:lpstr>Wingdings</vt:lpstr>
      <vt:lpstr>Office Theme</vt:lpstr>
      <vt:lpstr>Trustworthy Machine Learning Adversarial Examples and Heuristic Adversarial Learning</vt:lpstr>
      <vt:lpstr>Intriguing Properties of Neural Networks</vt:lpstr>
      <vt:lpstr>Adversarial Examples</vt:lpstr>
      <vt:lpstr>Why “Intriguing”?</vt:lpstr>
      <vt:lpstr>Why “Intriguing”?</vt:lpstr>
      <vt:lpstr>Contents</vt:lpstr>
      <vt:lpstr>Generating Adversarial Examples High-level Objective</vt:lpstr>
      <vt:lpstr>FGSM: Fast Gradient Sign Method THE LINEAR EXPLANATION OF ADVERSARIAL EXAMPLES</vt:lpstr>
      <vt:lpstr>FGSM</vt:lpstr>
      <vt:lpstr>FGSM: Optimality Analysis</vt:lpstr>
      <vt:lpstr>FGSM: Optimality Analysis</vt:lpstr>
      <vt:lpstr>FGSM Results</vt:lpstr>
      <vt:lpstr>General Framework Gradient regularization family (1/2)</vt:lpstr>
      <vt:lpstr>General Framework Gradient regularization family (2/2)</vt:lpstr>
      <vt:lpstr>“Iterative” FGSM </vt:lpstr>
      <vt:lpstr>PGD</vt:lpstr>
      <vt:lpstr>Adversarial Training</vt:lpstr>
      <vt:lpstr>What’s the Cause of Adversarial Examples?</vt:lpstr>
      <vt:lpstr>Experiment Setup</vt:lpstr>
      <vt:lpstr>How to Construct Datasets</vt:lpstr>
      <vt:lpstr>Results</vt:lpstr>
      <vt:lpstr>Wait! Practical?</vt:lpstr>
      <vt:lpstr>Adversarial Glasses</vt:lpstr>
      <vt:lpstr>Adversarial Patch</vt:lpstr>
      <vt:lpstr>Adversarial Patch for Object Detectors</vt:lpstr>
      <vt:lpstr>Physical Adversarial Examples</vt:lpstr>
      <vt:lpstr>Black-Box Attacks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946</cp:revision>
  <cp:lastPrinted>2021-12-07T21:59:55Z</cp:lastPrinted>
  <dcterms:created xsi:type="dcterms:W3CDTF">2021-12-02T23:45:04Z</dcterms:created>
  <dcterms:modified xsi:type="dcterms:W3CDTF">2025-04-03T04:46:53Z</dcterms:modified>
</cp:coreProperties>
</file>